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98" r:id="rId3"/>
    <p:sldId id="288" r:id="rId4"/>
    <p:sldId id="290" r:id="rId5"/>
    <p:sldId id="296" r:id="rId6"/>
    <p:sldId id="292" r:id="rId7"/>
    <p:sldId id="297" r:id="rId8"/>
    <p:sldId id="306" r:id="rId9"/>
    <p:sldId id="276" r:id="rId10"/>
    <p:sldId id="289" r:id="rId11"/>
    <p:sldId id="294" r:id="rId12"/>
    <p:sldId id="291" r:id="rId13"/>
    <p:sldId id="295" r:id="rId14"/>
    <p:sldId id="305" r:id="rId15"/>
    <p:sldId id="302" r:id="rId16"/>
    <p:sldId id="309" r:id="rId17"/>
    <p:sldId id="304" r:id="rId18"/>
    <p:sldId id="301" r:id="rId19"/>
    <p:sldId id="308" r:id="rId20"/>
    <p:sldId id="300" r:id="rId21"/>
    <p:sldId id="30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84" autoAdjust="0"/>
  </p:normalViewPr>
  <p:slideViewPr>
    <p:cSldViewPr>
      <p:cViewPr varScale="1">
        <p:scale>
          <a:sx n="70" d="100"/>
          <a:sy n="70" d="100"/>
        </p:scale>
        <p:origin x="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7E932-96F3-415A-ABC4-B21063E9BF8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0FAB2-F85F-4DC7-A1BE-D765FFEA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9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C4A472-8A2D-440E-9D2B-0FFF2D27745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60BF0F-5227-49CE-ABC7-FF4003F24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4A472-8A2D-440E-9D2B-0FFF2D27745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0BF0F-5227-49CE-ABC7-FF4003F24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3C4A472-8A2D-440E-9D2B-0FFF2D27745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60BF0F-5227-49CE-ABC7-FF4003F24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4A472-8A2D-440E-9D2B-0FFF2D27745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0BF0F-5227-49CE-ABC7-FF4003F24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C4A472-8A2D-440E-9D2B-0FFF2D27745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D60BF0F-5227-49CE-ABC7-FF4003F24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4A472-8A2D-440E-9D2B-0FFF2D27745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0BF0F-5227-49CE-ABC7-FF4003F24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4A472-8A2D-440E-9D2B-0FFF2D27745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0BF0F-5227-49CE-ABC7-FF4003F24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4A472-8A2D-440E-9D2B-0FFF2D27745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0BF0F-5227-49CE-ABC7-FF4003F24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C4A472-8A2D-440E-9D2B-0FFF2D27745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0BF0F-5227-49CE-ABC7-FF4003F24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4A472-8A2D-440E-9D2B-0FFF2D27745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0BF0F-5227-49CE-ABC7-FF4003F24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C4A472-8A2D-440E-9D2B-0FFF2D27745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60BF0F-5227-49CE-ABC7-FF4003F24B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3C4A472-8A2D-440E-9D2B-0FFF2D27745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60BF0F-5227-49CE-ABC7-FF4003F24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nellmath.weebl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v8C8FJnwXRX6OLnKIIaIq81g5rRJCXssMm1T0GElFFA/edit?usp=sharing" TargetMode="External"/><Relationship Id="rId2" Type="http://schemas.openxmlformats.org/officeDocument/2006/relationships/hyperlink" Target="https://docs.google.com/document/d/122PhFCxYsyzOjz5-h6GBVoaabN3bqKlOIo-EnmTKzVk/edit?usp=shari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bQlhOrrDrI-px5-PLIH8wzjl5Vo3_sNUmDo-ajdLkd8/edit?usp=sharing" TargetMode="External"/><Relationship Id="rId2" Type="http://schemas.openxmlformats.org/officeDocument/2006/relationships/hyperlink" Target="https://wcpssccmsmath.pbworks.com/w/page/67504280/Common%20Core%20Math%207%20Plus%20Teaching%20Video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FEnqvnJzPNd5kdpY-X4BY6X_J5YVUT3HxrWsZzNef1w/edit?usp=sharin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533400"/>
            <a:ext cx="6400800" cy="3048000"/>
          </a:xfrm>
        </p:spPr>
        <p:txBody>
          <a:bodyPr/>
          <a:lstStyle/>
          <a:p>
            <a:pPr algn="ctr"/>
            <a:r>
              <a:rPr lang="en-US" sz="6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anose="03050502040202030202" pitchFamily="66" charset="0"/>
              </a:rPr>
              <a:t>Meet the Teacher Night</a:t>
            </a:r>
            <a:br>
              <a:rPr lang="en-US" sz="6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anose="03050502040202030202" pitchFamily="66" charset="0"/>
              </a:rPr>
            </a:br>
            <a:r>
              <a:rPr lang="en-US" sz="6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anose="03050502040202030202" pitchFamily="66" charset="0"/>
              </a:rPr>
              <a:t>2017-2018</a:t>
            </a:r>
            <a:endParaRPr lang="en-US" sz="60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4038600"/>
            <a:ext cx="5568696" cy="17526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Kristen ITC" panose="03050502040202030202" pitchFamily="66" charset="0"/>
              </a:rPr>
              <a:t>Shelley Snell</a:t>
            </a:r>
          </a:p>
          <a:p>
            <a:pPr algn="l"/>
            <a:r>
              <a:rPr lang="en-US" sz="4000" dirty="0" smtClean="0">
                <a:latin typeface="Kristen ITC" panose="03050502040202030202" pitchFamily="66" charset="0"/>
              </a:rPr>
              <a:t>Mills Park Middle</a:t>
            </a:r>
            <a:endParaRPr lang="en-US" sz="4000" dirty="0">
              <a:latin typeface="Kristen ITC" panose="03050502040202030202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79248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CCM7+</a:t>
            </a:r>
          </a:p>
          <a:p>
            <a:r>
              <a:rPr lang="en-US" sz="3200" u="sng" dirty="0" smtClean="0">
                <a:solidFill>
                  <a:srgbClr val="7030A0"/>
                </a:solidFill>
              </a:rPr>
              <a:t>Unit </a:t>
            </a:r>
            <a:r>
              <a:rPr lang="en-US" sz="3200" dirty="0" smtClean="0">
                <a:solidFill>
                  <a:srgbClr val="7030A0"/>
                </a:solidFill>
              </a:rPr>
              <a:t>1: </a:t>
            </a:r>
            <a:r>
              <a:rPr lang="en-US" sz="3200" i="1" dirty="0" smtClean="0"/>
              <a:t>Integer Operations</a:t>
            </a:r>
            <a:r>
              <a:rPr lang="en-US" sz="3200" dirty="0" smtClean="0"/>
              <a:t>, Order of Operations, Combining Like Terms and Distributive Property </a:t>
            </a:r>
            <a:r>
              <a:rPr lang="en-US" sz="3200" i="1" dirty="0" smtClean="0"/>
              <a:t>(with integers)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u="sng" dirty="0" smtClean="0">
                <a:solidFill>
                  <a:srgbClr val="7030A0"/>
                </a:solidFill>
              </a:rPr>
              <a:t>Unit 2</a:t>
            </a:r>
            <a:r>
              <a:rPr lang="en-US" sz="3200" dirty="0" smtClean="0">
                <a:solidFill>
                  <a:srgbClr val="7030A0"/>
                </a:solidFill>
              </a:rPr>
              <a:t>: </a:t>
            </a:r>
            <a:r>
              <a:rPr lang="en-US" sz="3200" dirty="0" smtClean="0"/>
              <a:t>Decimals and Fractions (all four operations) with </a:t>
            </a:r>
            <a:r>
              <a:rPr lang="en-US" sz="3200" i="1" dirty="0" smtClean="0"/>
              <a:t>negative numbers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u="sng" dirty="0" smtClean="0">
                <a:solidFill>
                  <a:srgbClr val="7030A0"/>
                </a:solidFill>
              </a:rPr>
              <a:t>Unit 3</a:t>
            </a:r>
            <a:r>
              <a:rPr lang="en-US" sz="3200" dirty="0" smtClean="0">
                <a:solidFill>
                  <a:srgbClr val="7030A0"/>
                </a:solidFill>
              </a:rPr>
              <a:t>: </a:t>
            </a:r>
            <a:r>
              <a:rPr lang="en-US" sz="3200" dirty="0" smtClean="0"/>
              <a:t>One, </a:t>
            </a:r>
            <a:r>
              <a:rPr lang="en-US" sz="3200" i="1" dirty="0" smtClean="0"/>
              <a:t>two and multi step equations with negative numbers, irrational numbers, square roots and cube roots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/>
          <a:lstStyle/>
          <a:p>
            <a:r>
              <a:rPr lang="en-US" sz="3200" u="sng" dirty="0">
                <a:solidFill>
                  <a:srgbClr val="7030A0"/>
                </a:solidFill>
              </a:rPr>
              <a:t>Unit 4</a:t>
            </a:r>
            <a:r>
              <a:rPr lang="en-US" sz="3200" dirty="0"/>
              <a:t>: One</a:t>
            </a:r>
            <a:r>
              <a:rPr lang="en-US" sz="3200" i="1" dirty="0"/>
              <a:t>, two and multi step inequalities with </a:t>
            </a:r>
            <a:r>
              <a:rPr lang="en-US" sz="3200" i="1" dirty="0" smtClean="0"/>
              <a:t>negatives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u="sng" dirty="0">
                <a:solidFill>
                  <a:srgbClr val="7030A0"/>
                </a:solidFill>
              </a:rPr>
              <a:t>Unit 5</a:t>
            </a:r>
            <a:r>
              <a:rPr lang="en-US" sz="3200" dirty="0">
                <a:solidFill>
                  <a:srgbClr val="7030A0"/>
                </a:solidFill>
              </a:rPr>
              <a:t>: </a:t>
            </a:r>
            <a:r>
              <a:rPr lang="en-US" sz="3200" dirty="0"/>
              <a:t>R</a:t>
            </a:r>
            <a:r>
              <a:rPr lang="en-US" sz="3200" dirty="0" smtClean="0"/>
              <a:t>eview percent, </a:t>
            </a:r>
            <a:r>
              <a:rPr lang="en-US" sz="3200" i="1" dirty="0" smtClean="0"/>
              <a:t>similar </a:t>
            </a:r>
            <a:r>
              <a:rPr lang="en-US" sz="3200" i="1" dirty="0"/>
              <a:t>Figures/scale factors/</a:t>
            </a:r>
            <a:r>
              <a:rPr lang="en-US" sz="3200" dirty="0"/>
              <a:t>unit rate. </a:t>
            </a:r>
            <a:r>
              <a:rPr lang="en-US" sz="3200" i="1" dirty="0"/>
              <a:t>Slope/y-intercept, writing linear equations</a:t>
            </a:r>
            <a:r>
              <a:rPr lang="en-US" sz="3200" i="1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u="sng" dirty="0">
                <a:solidFill>
                  <a:srgbClr val="7030A0"/>
                </a:solidFill>
              </a:rPr>
              <a:t>Unit 6</a:t>
            </a:r>
            <a:r>
              <a:rPr lang="en-US" sz="3200" dirty="0">
                <a:solidFill>
                  <a:srgbClr val="7030A0"/>
                </a:solidFill>
              </a:rPr>
              <a:t>: </a:t>
            </a:r>
            <a:r>
              <a:rPr lang="en-US" sz="3200" i="1" dirty="0"/>
              <a:t>Experimental/Theoretical Probability, Independent vs Dependent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77724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CCM7+</a:t>
            </a:r>
          </a:p>
          <a:p>
            <a:r>
              <a:rPr lang="en-US" sz="3200" u="sng" dirty="0" smtClean="0">
                <a:solidFill>
                  <a:srgbClr val="7030A0"/>
                </a:solidFill>
              </a:rPr>
              <a:t>Unit 7: </a:t>
            </a:r>
            <a:r>
              <a:rPr lang="en-US" sz="3200" i="1" dirty="0" smtClean="0"/>
              <a:t>Samples</a:t>
            </a:r>
            <a:r>
              <a:rPr lang="en-US" sz="3200" dirty="0" smtClean="0"/>
              <a:t>, variability from box plots, measures of center (MAD), analyzing data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u="sng" dirty="0" smtClean="0">
                <a:solidFill>
                  <a:srgbClr val="7030A0"/>
                </a:solidFill>
              </a:rPr>
              <a:t>Unit 8</a:t>
            </a:r>
            <a:r>
              <a:rPr lang="en-US" sz="3200" dirty="0" smtClean="0"/>
              <a:t>: </a:t>
            </a:r>
            <a:r>
              <a:rPr lang="en-US" sz="3200" i="1" dirty="0" smtClean="0"/>
              <a:t>Classifying triangles</a:t>
            </a:r>
            <a:r>
              <a:rPr lang="en-US" sz="3200" dirty="0" smtClean="0"/>
              <a:t>, complementary/supplementary angles, </a:t>
            </a:r>
            <a:r>
              <a:rPr lang="en-US" sz="3200" i="1" dirty="0" smtClean="0"/>
              <a:t>parallel lines cut by transversals (interior/exterior angles), missing angles and equations </a:t>
            </a:r>
          </a:p>
        </p:txBody>
      </p:sp>
    </p:spTree>
    <p:extLst>
      <p:ext uri="{BB962C8B-B14F-4D97-AF65-F5344CB8AC3E}">
        <p14:creationId xmlns:p14="http://schemas.microsoft.com/office/powerpoint/2010/main" val="40840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rgbClr val="7030A0"/>
                </a:solidFill>
              </a:rPr>
              <a:t>Unit 9: </a:t>
            </a:r>
            <a:r>
              <a:rPr lang="en-US" sz="3200" i="1" dirty="0"/>
              <a:t>Translations, Rotations, </a:t>
            </a:r>
            <a:r>
              <a:rPr lang="en-US" sz="3200" dirty="0"/>
              <a:t>Reflections</a:t>
            </a:r>
            <a:r>
              <a:rPr lang="en-US" sz="3200" i="1" dirty="0"/>
              <a:t>, </a:t>
            </a:r>
            <a:r>
              <a:rPr lang="en-US" sz="3200" i="1" dirty="0" smtClean="0"/>
              <a:t>Dilations (Coordinate Plan)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u="sng" dirty="0">
                <a:solidFill>
                  <a:srgbClr val="7030A0"/>
                </a:solidFill>
              </a:rPr>
              <a:t>Unit </a:t>
            </a:r>
            <a:r>
              <a:rPr lang="en-US" sz="3200" u="sng" dirty="0" smtClean="0">
                <a:solidFill>
                  <a:srgbClr val="7030A0"/>
                </a:solidFill>
              </a:rPr>
              <a:t>10: </a:t>
            </a:r>
            <a:r>
              <a:rPr lang="en-US" sz="3200" dirty="0" smtClean="0"/>
              <a:t>Area/perimeter/ circumference</a:t>
            </a:r>
            <a:r>
              <a:rPr lang="en-US" sz="3200" dirty="0"/>
              <a:t>, inscribed figures, </a:t>
            </a:r>
            <a:r>
              <a:rPr lang="en-US" sz="3200" i="1" dirty="0"/>
              <a:t>3D figures- surface area and </a:t>
            </a:r>
            <a:r>
              <a:rPr lang="en-US" sz="3200" i="1" dirty="0" smtClean="0"/>
              <a:t>volume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u="sng" dirty="0">
                <a:solidFill>
                  <a:srgbClr val="7030A0"/>
                </a:solidFill>
              </a:rPr>
              <a:t>Unit 11: </a:t>
            </a:r>
            <a:r>
              <a:rPr lang="en-US" sz="3200" i="1" dirty="0"/>
              <a:t>Negative exponents, exponent rules, scientific notation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pPr algn="ctr"/>
            <a:r>
              <a:rPr lang="en-US" sz="3600" dirty="0">
                <a:latin typeface="Kristen ITC" panose="03050502040202030202" pitchFamily="66" charset="0"/>
              </a:rPr>
              <a:t>Stay </a:t>
            </a:r>
            <a:r>
              <a:rPr lang="en-US" sz="3600" dirty="0" smtClean="0">
                <a:latin typeface="Kristen ITC" panose="03050502040202030202" pitchFamily="66" charset="0"/>
              </a:rPr>
              <a:t>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Text (919) 648- 1694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Period 1- @snellper</a:t>
            </a:r>
            <a:r>
              <a:rPr lang="en-US" sz="3600" dirty="0"/>
              <a:t>1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Period 2- @snellper2</a:t>
            </a:r>
          </a:p>
          <a:p>
            <a:pPr marL="0" indent="0">
              <a:buNone/>
            </a:pPr>
            <a:r>
              <a:rPr lang="en-US" sz="3600" dirty="0" smtClean="0"/>
              <a:t>Period 6- @snellper6</a:t>
            </a:r>
          </a:p>
          <a:p>
            <a:pPr marL="0" indent="0">
              <a:buNone/>
            </a:pPr>
            <a:r>
              <a:rPr lang="en-US" sz="3600" dirty="0" smtClean="0"/>
              <a:t>Period 7- @snellper7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552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Kristen ITC" panose="03050502040202030202" pitchFamily="66" charset="0"/>
              </a:rPr>
              <a:t>Homework</a:t>
            </a:r>
            <a:endParaRPr lang="en-US" sz="4000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5438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Homework is directly tied to work that is completed in class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It is important to take homework seriously in order to do well on class work, quizzes, and tests. </a:t>
            </a:r>
            <a:endParaRPr lang="en-US" sz="2800" dirty="0" smtClean="0"/>
          </a:p>
          <a:p>
            <a:r>
              <a:rPr lang="en-US" sz="2800" dirty="0" smtClean="0"/>
              <a:t>Every </a:t>
            </a:r>
            <a:r>
              <a:rPr lang="en-US" sz="2800" dirty="0"/>
              <a:t>problem on a homework assignment should show some attempt or thought process. </a:t>
            </a:r>
            <a:r>
              <a:rPr lang="en-US" sz="2800" dirty="0" smtClean="0"/>
              <a:t>Homework </a:t>
            </a:r>
            <a:r>
              <a:rPr lang="en-US" sz="2800" dirty="0"/>
              <a:t>will be given on a daily basis and is due the next day. </a:t>
            </a:r>
            <a:endParaRPr lang="en-US" sz="2800" dirty="0" smtClean="0"/>
          </a:p>
          <a:p>
            <a:r>
              <a:rPr lang="en-US" sz="2800" dirty="0" smtClean="0"/>
              <a:t>Students </a:t>
            </a:r>
            <a:r>
              <a:rPr lang="en-US" sz="2800" dirty="0"/>
              <a:t>and parents should be checking my website </a:t>
            </a:r>
            <a:r>
              <a:rPr lang="en-US" sz="2800" b="1" i="1" u="sng" dirty="0"/>
              <a:t>every</a:t>
            </a:r>
            <a:r>
              <a:rPr lang="en-US" sz="2800" dirty="0"/>
              <a:t> night for announcements, handouts, and </a:t>
            </a:r>
            <a:r>
              <a:rPr lang="en-US" sz="2800" dirty="0" smtClean="0"/>
              <a:t>homework.</a:t>
            </a:r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sz="2800" dirty="0" smtClean="0">
                <a:hlinkClick r:id="rId2"/>
              </a:rPr>
              <a:t>Website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Homework </a:t>
            </a:r>
            <a:r>
              <a:rPr lang="en-US" sz="2800" dirty="0"/>
              <a:t>for the week will be entered into PowerSchool to communicate with parents  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494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Warm Ups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Math 7 Example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Math 7 Plus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0040"/>
            <a:ext cx="7848600" cy="74676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Kristen ITC" panose="03050502040202030202" pitchFamily="66" charset="0"/>
              </a:rPr>
              <a:t>What if my child is absent?</a:t>
            </a:r>
            <a:endParaRPr lang="en-US" sz="3200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467600" cy="5160336"/>
          </a:xfrm>
        </p:spPr>
        <p:txBody>
          <a:bodyPr/>
          <a:lstStyle/>
          <a:p>
            <a:r>
              <a:rPr lang="en-US" dirty="0"/>
              <a:t>I recommend them having a buddy! Someone in class, on their </a:t>
            </a:r>
            <a:r>
              <a:rPr lang="en-US" dirty="0" smtClean="0"/>
              <a:t>bus, </a:t>
            </a:r>
            <a:r>
              <a:rPr lang="en-US" dirty="0"/>
              <a:t>in the neighborhood.</a:t>
            </a:r>
          </a:p>
          <a:p>
            <a:r>
              <a:rPr lang="en-US" dirty="0"/>
              <a:t>When they get back to school they need to check their periods folder in the back of the room for missing worksheets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Utilize </a:t>
            </a:r>
            <a:r>
              <a:rPr lang="en-US" dirty="0" smtClean="0">
                <a:hlinkClick r:id="rId2"/>
              </a:rPr>
              <a:t>math videos</a:t>
            </a:r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importantly they should use </a:t>
            </a:r>
            <a:r>
              <a:rPr lang="en-US" dirty="0" smtClean="0"/>
              <a:t>my website &amp; </a:t>
            </a:r>
            <a:r>
              <a:rPr lang="en-US" dirty="0"/>
              <a:t>Leopard Time when they get back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Math 7 Calendar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Math 7 Plus Calendar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Kristen ITC" panose="03050502040202030202" pitchFamily="66" charset="0"/>
              </a:rPr>
              <a:t>Test Corrections</a:t>
            </a:r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Test corrections are available on major tests. They are required if the student scores a 70% or below.  The student must first show a completed study guide they must also attend a mandatory Tuesday Leopard Time review session.  At the end of the review session they will receive a test correction template. Students can earn 50% back of what they lost on their original test. These will be due the next day. For students scoring a 71% or above this option is available however, not mandatory. **This is for test only**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isten ITC" panose="03050502040202030202" pitchFamily="66" charset="0"/>
              </a:rPr>
              <a:t>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QR Reader</a:t>
            </a:r>
          </a:p>
          <a:p>
            <a:r>
              <a:rPr lang="en-US" sz="4000" dirty="0" smtClean="0"/>
              <a:t>Kahoot</a:t>
            </a:r>
          </a:p>
          <a:p>
            <a:r>
              <a:rPr lang="en-US" sz="4000" dirty="0" smtClean="0"/>
              <a:t>Quizizz</a:t>
            </a:r>
          </a:p>
          <a:p>
            <a:r>
              <a:rPr lang="en-US" sz="4000" dirty="0" smtClean="0"/>
              <a:t>Nearpod</a:t>
            </a:r>
          </a:p>
          <a:p>
            <a:r>
              <a:rPr lang="en-US" sz="4000" dirty="0" smtClean="0"/>
              <a:t>Google Forms</a:t>
            </a:r>
          </a:p>
          <a:p>
            <a:r>
              <a:rPr lang="en-US" sz="4000" dirty="0" err="1" smtClean="0"/>
              <a:t>Blendspace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8983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latin typeface="Kristen ITC" panose="03050502040202030202" pitchFamily="66" charset="0"/>
              </a:rPr>
              <a:t>About Me</a:t>
            </a:r>
            <a:endParaRPr lang="en-US" sz="5400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696200" cy="484632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This is my eighth year teaching.</a:t>
            </a:r>
          </a:p>
          <a:p>
            <a:r>
              <a:rPr lang="en-US" sz="3200" dirty="0" smtClean="0"/>
              <a:t>I am from Cary</a:t>
            </a:r>
            <a:r>
              <a:rPr lang="en-US" sz="3200" dirty="0"/>
              <a:t> </a:t>
            </a:r>
            <a:r>
              <a:rPr lang="en-US" sz="3200" dirty="0" smtClean="0"/>
              <a:t>and attended the University of North Carolina Wilmington</a:t>
            </a:r>
          </a:p>
          <a:p>
            <a:r>
              <a:rPr lang="en-US" sz="3200" dirty="0" smtClean="0"/>
              <a:t>Embarrassed to say I live right behind the middle school I went to.</a:t>
            </a:r>
          </a:p>
          <a:p>
            <a:r>
              <a:rPr lang="en-US" sz="3200" dirty="0" smtClean="0"/>
              <a:t>Obsessed with my dogs (and not embarrassed about that).</a:t>
            </a:r>
          </a:p>
          <a:p>
            <a:r>
              <a:rPr lang="en-US" sz="3200" dirty="0" smtClean="0"/>
              <a:t>I have been at Mills Park since we opened!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40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Kristen ITC" panose="03050502040202030202" pitchFamily="66" charset="0"/>
              </a:rPr>
              <a:t>Stay Involved!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 will send out a </a:t>
            </a:r>
            <a:r>
              <a:rPr lang="en-US" sz="3200" dirty="0" smtClean="0"/>
              <a:t>weekly emails- “Snell’s Snapshot”</a:t>
            </a:r>
          </a:p>
          <a:p>
            <a:pPr marL="0" indent="0">
              <a:buNone/>
            </a:pPr>
            <a:r>
              <a:rPr lang="en-US" sz="3200" dirty="0" smtClean="0"/>
              <a:t>----Did you get my first?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Check my website &amp; PowerSchool daily!</a:t>
            </a:r>
            <a:endParaRPr lang="en-US" sz="3200" dirty="0"/>
          </a:p>
          <a:p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If you need your PowerSchool account reset send </a:t>
            </a:r>
            <a:r>
              <a:rPr lang="en-US" sz="3600" dirty="0"/>
              <a:t>an email to mpmstech@wcpss.net to make that request.  </a:t>
            </a:r>
            <a:r>
              <a:rPr lang="en-US" sz="3600" dirty="0" smtClean="0"/>
              <a:t>Students </a:t>
            </a:r>
            <a:r>
              <a:rPr lang="en-US" sz="3600" dirty="0"/>
              <a:t>can email that address also, but they MUST send the request through their student email account.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305800" cy="533400"/>
          </a:xfrm>
        </p:spPr>
        <p:txBody>
          <a:bodyPr>
            <a:noAutofit/>
          </a:bodyPr>
          <a:lstStyle/>
          <a:p>
            <a:r>
              <a:rPr lang="en-US" sz="2700" dirty="0">
                <a:latin typeface="Kristen ITC" panose="03050502040202030202" pitchFamily="66" charset="0"/>
              </a:rPr>
              <a:t>What is my child learning this year?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886111"/>
              </p:ext>
            </p:extLst>
          </p:nvPr>
        </p:nvGraphicFramePr>
        <p:xfrm>
          <a:off x="76200" y="685800"/>
          <a:ext cx="79248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678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Unit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Topic (CCM7)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Integers and Expressions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Operations</a:t>
                      </a:r>
                      <a:r>
                        <a:rPr lang="en-US" sz="2800" baseline="0" dirty="0" smtClean="0"/>
                        <a:t> and Rational Numbers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Equations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Inequalities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Proportional</a:t>
                      </a:r>
                      <a:r>
                        <a:rPr lang="en-US" sz="2800" baseline="0" dirty="0" smtClean="0"/>
                        <a:t> Reasoning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Percents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Probability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Data Collection</a:t>
                      </a:r>
                      <a:r>
                        <a:rPr lang="en-US" sz="2800" baseline="0" dirty="0" smtClean="0"/>
                        <a:t> and Analysis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Geometric</a:t>
                      </a:r>
                      <a:r>
                        <a:rPr lang="en-US" sz="2800" baseline="0" dirty="0" smtClean="0"/>
                        <a:t> Properties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Two-</a:t>
                      </a:r>
                      <a:r>
                        <a:rPr lang="en-US" sz="2800" baseline="0" dirty="0" smtClean="0"/>
                        <a:t> Dimensional Geometry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Three- Dimensional Geometry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07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CCM7</a:t>
            </a:r>
          </a:p>
          <a:p>
            <a:r>
              <a:rPr lang="en-US" sz="3200" u="sng" dirty="0">
                <a:solidFill>
                  <a:srgbClr val="7030A0"/>
                </a:solidFill>
              </a:rPr>
              <a:t>Unit 1</a:t>
            </a:r>
            <a:r>
              <a:rPr lang="en-US" sz="3200" dirty="0"/>
              <a:t>: Integer Operations, Order of Operations, Combining Like Terms and Distributive Property (with integers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u="sng" dirty="0">
                <a:solidFill>
                  <a:srgbClr val="7030A0"/>
                </a:solidFill>
              </a:rPr>
              <a:t>Unit 2: </a:t>
            </a:r>
            <a:r>
              <a:rPr lang="en-US" sz="3200" dirty="0"/>
              <a:t>Decimals and Fractions (all four operations) with </a:t>
            </a:r>
            <a:r>
              <a:rPr lang="en-US" sz="3200" i="1" dirty="0"/>
              <a:t>negative </a:t>
            </a:r>
            <a:r>
              <a:rPr lang="en-US" sz="3200" i="1" dirty="0" smtClean="0"/>
              <a:t>numbers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u="sng" dirty="0" smtClean="0">
                <a:solidFill>
                  <a:srgbClr val="7030A0"/>
                </a:solidFill>
              </a:rPr>
              <a:t>Unit </a:t>
            </a:r>
            <a:r>
              <a:rPr lang="en-US" sz="3200" u="sng" dirty="0">
                <a:solidFill>
                  <a:srgbClr val="7030A0"/>
                </a:solidFill>
              </a:rPr>
              <a:t>3: </a:t>
            </a:r>
            <a:r>
              <a:rPr lang="en-US" sz="3200" dirty="0"/>
              <a:t>One, </a:t>
            </a:r>
            <a:r>
              <a:rPr lang="en-US" sz="3200" i="1" dirty="0"/>
              <a:t>two and multi step equations with negative </a:t>
            </a:r>
            <a:r>
              <a:rPr lang="en-US" sz="3200" i="1" dirty="0" smtClean="0"/>
              <a:t>numbers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pPr marL="0" indent="0">
              <a:buNone/>
            </a:pPr>
            <a:r>
              <a:rPr lang="en-US" sz="3200" u="sng" dirty="0" smtClean="0">
                <a:solidFill>
                  <a:srgbClr val="7030A0"/>
                </a:solidFill>
              </a:rPr>
              <a:t>CCM7</a:t>
            </a:r>
          </a:p>
          <a:p>
            <a:r>
              <a:rPr lang="en-US" sz="3200" u="sng" dirty="0" smtClean="0">
                <a:solidFill>
                  <a:srgbClr val="7030A0"/>
                </a:solidFill>
              </a:rPr>
              <a:t>Unit </a:t>
            </a:r>
            <a:r>
              <a:rPr lang="en-US" sz="3200" u="sng" dirty="0">
                <a:solidFill>
                  <a:srgbClr val="7030A0"/>
                </a:solidFill>
              </a:rPr>
              <a:t>4: </a:t>
            </a:r>
            <a:r>
              <a:rPr lang="en-US" sz="3200" dirty="0"/>
              <a:t>One, </a:t>
            </a:r>
            <a:r>
              <a:rPr lang="en-US" sz="3200" i="1" dirty="0"/>
              <a:t>two and multi step inequalities with </a:t>
            </a:r>
            <a:r>
              <a:rPr lang="en-US" sz="3200" i="1" dirty="0" smtClean="0"/>
              <a:t>negatives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u="sng" dirty="0">
                <a:solidFill>
                  <a:srgbClr val="7030A0"/>
                </a:solidFill>
              </a:rPr>
              <a:t>Unit 5: </a:t>
            </a:r>
            <a:r>
              <a:rPr lang="en-US" sz="3200" dirty="0"/>
              <a:t>Ratios/rates/ unit rate, proportions, </a:t>
            </a:r>
            <a:r>
              <a:rPr lang="en-US" sz="3200" i="1" dirty="0"/>
              <a:t>similar </a:t>
            </a:r>
            <a:r>
              <a:rPr lang="en-US" sz="3200" i="1" dirty="0" smtClean="0"/>
              <a:t>figures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u="sng" dirty="0">
                <a:solidFill>
                  <a:srgbClr val="7030A0"/>
                </a:solidFill>
              </a:rPr>
              <a:t>Unit 6</a:t>
            </a:r>
            <a:r>
              <a:rPr lang="en-US" sz="3200" dirty="0"/>
              <a:t>: </a:t>
            </a:r>
            <a:r>
              <a:rPr lang="en-US" sz="3200" i="1" dirty="0"/>
              <a:t>Percents with equations and proportions, percent of change, percent error, discount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7239000" cy="63033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CCM7</a:t>
            </a:r>
          </a:p>
          <a:p>
            <a:r>
              <a:rPr lang="en-US" sz="3200" u="sng" dirty="0" smtClean="0">
                <a:solidFill>
                  <a:srgbClr val="7030A0"/>
                </a:solidFill>
              </a:rPr>
              <a:t>Unit 7: </a:t>
            </a:r>
            <a:r>
              <a:rPr lang="en-US" sz="3200" i="1" dirty="0" smtClean="0"/>
              <a:t>Experimental and theoretical, independent vs dependent </a:t>
            </a:r>
          </a:p>
          <a:p>
            <a:endParaRPr lang="en-US" sz="3200" dirty="0" smtClean="0"/>
          </a:p>
          <a:p>
            <a:r>
              <a:rPr lang="en-US" sz="3200" u="sng" dirty="0" smtClean="0">
                <a:solidFill>
                  <a:srgbClr val="7030A0"/>
                </a:solidFill>
              </a:rPr>
              <a:t>Unit 8: </a:t>
            </a:r>
            <a:r>
              <a:rPr lang="en-US" sz="3200" i="1" dirty="0"/>
              <a:t>Samples</a:t>
            </a:r>
            <a:r>
              <a:rPr lang="en-US" sz="3200" dirty="0"/>
              <a:t>, variability from box plots, measures of center (MAD), analyzing </a:t>
            </a:r>
            <a:r>
              <a:rPr lang="en-US" sz="3200" dirty="0" smtClean="0"/>
              <a:t>data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4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/>
          <a:lstStyle/>
          <a:p>
            <a:pPr marL="0" indent="0">
              <a:buNone/>
            </a:pPr>
            <a:r>
              <a:rPr lang="en-US" sz="3200" u="sng" dirty="0" smtClean="0">
                <a:solidFill>
                  <a:srgbClr val="7030A0"/>
                </a:solidFill>
              </a:rPr>
              <a:t>CCM7</a:t>
            </a:r>
          </a:p>
          <a:p>
            <a:r>
              <a:rPr lang="en-US" sz="3200" u="sng" dirty="0" smtClean="0">
                <a:solidFill>
                  <a:srgbClr val="7030A0"/>
                </a:solidFill>
              </a:rPr>
              <a:t>Unit </a:t>
            </a:r>
            <a:r>
              <a:rPr lang="en-US" sz="3200" u="sng" dirty="0">
                <a:solidFill>
                  <a:srgbClr val="7030A0"/>
                </a:solidFill>
              </a:rPr>
              <a:t>9: </a:t>
            </a:r>
            <a:r>
              <a:rPr lang="en-US" sz="3200" i="1" dirty="0"/>
              <a:t>Special types of angles, missing angles (with equations), triangles </a:t>
            </a:r>
            <a:endParaRPr lang="en-US" sz="3200" i="1" dirty="0" smtClean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u="sng" dirty="0">
                <a:solidFill>
                  <a:srgbClr val="7030A0"/>
                </a:solidFill>
              </a:rPr>
              <a:t>Unit 10: </a:t>
            </a:r>
            <a:r>
              <a:rPr lang="en-US" sz="3200" dirty="0"/>
              <a:t>Perimeter/area, circles, inscribed </a:t>
            </a:r>
            <a:r>
              <a:rPr lang="en-US" sz="3200" dirty="0" smtClean="0"/>
              <a:t>figures</a:t>
            </a:r>
          </a:p>
          <a:p>
            <a:endParaRPr lang="en-US" sz="3200" dirty="0"/>
          </a:p>
          <a:p>
            <a:r>
              <a:rPr lang="en-US" sz="3200" u="sng" dirty="0">
                <a:solidFill>
                  <a:srgbClr val="7030A0"/>
                </a:solidFill>
              </a:rPr>
              <a:t>Unit 11: </a:t>
            </a:r>
            <a:r>
              <a:rPr lang="en-US" sz="3200" i="1" dirty="0"/>
              <a:t>3D figures, surface area and volume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Kristen ITC" panose="03050502040202030202" pitchFamily="66" charset="0"/>
              </a:rPr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This is my </a:t>
            </a:r>
            <a:r>
              <a:rPr lang="en-US" sz="3200" dirty="0" smtClean="0"/>
              <a:t>eight </a:t>
            </a:r>
            <a:r>
              <a:rPr lang="en-US" sz="3200" dirty="0"/>
              <a:t>year teaching.</a:t>
            </a:r>
          </a:p>
          <a:p>
            <a:r>
              <a:rPr lang="en-US" sz="3200" dirty="0"/>
              <a:t>I am from Cary, North Carolina.</a:t>
            </a:r>
          </a:p>
          <a:p>
            <a:r>
              <a:rPr lang="en-US" sz="3200" dirty="0"/>
              <a:t>Embarrassed to say I live right behind the middle school I went to.</a:t>
            </a:r>
          </a:p>
          <a:p>
            <a:r>
              <a:rPr lang="en-US" sz="3200" dirty="0"/>
              <a:t>Obsessed with my dogs (and not embarrassed about that)</a:t>
            </a:r>
          </a:p>
          <a:p>
            <a:r>
              <a:rPr lang="en-US" sz="3200" dirty="0"/>
              <a:t>I have been at Mills Park since we opened!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22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6858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Kristen ITC" panose="03050502040202030202" pitchFamily="66" charset="0"/>
              </a:rPr>
              <a:t>What is my child learning this year? </a:t>
            </a:r>
            <a:endParaRPr lang="en-US" sz="2600" dirty="0">
              <a:latin typeface="Kristen ITC" panose="03050502040202030202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428354"/>
              </p:ext>
            </p:extLst>
          </p:nvPr>
        </p:nvGraphicFramePr>
        <p:xfrm>
          <a:off x="0" y="685806"/>
          <a:ext cx="80772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370"/>
                <a:gridCol w="6716830"/>
              </a:tblGrid>
              <a:tr h="47421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Pupcat" pitchFamily="2" charset="0"/>
                        </a:rPr>
                        <a:t>Unit</a:t>
                      </a:r>
                      <a:endParaRPr lang="en-US" sz="3600" dirty="0">
                        <a:latin typeface="Pupca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Pupcat" pitchFamily="2" charset="0"/>
                        </a:rPr>
                        <a:t>Topic (CCM7+)</a:t>
                      </a:r>
                      <a:endParaRPr lang="en-US" sz="3600" dirty="0">
                        <a:latin typeface="Pupcat" pitchFamily="2" charset="0"/>
                      </a:endParaRPr>
                    </a:p>
                  </a:txBody>
                  <a:tcPr/>
                </a:tc>
              </a:tr>
              <a:tr h="4361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Unit</a:t>
                      </a:r>
                      <a:r>
                        <a:rPr lang="en-US" sz="2400" baseline="0" dirty="0" smtClean="0"/>
                        <a:t>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Integers</a:t>
                      </a:r>
                      <a:r>
                        <a:rPr lang="en-US" sz="2400" baseline="0" dirty="0" smtClean="0"/>
                        <a:t> and Expressions</a:t>
                      </a:r>
                      <a:endParaRPr lang="en-US" sz="2400" dirty="0"/>
                    </a:p>
                  </a:txBody>
                  <a:tcPr/>
                </a:tc>
              </a:tr>
              <a:tr h="4361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Operations</a:t>
                      </a:r>
                      <a:r>
                        <a:rPr lang="en-US" sz="2400" baseline="0" dirty="0" smtClean="0"/>
                        <a:t> with Rational Numbers</a:t>
                      </a:r>
                      <a:endParaRPr lang="en-US" sz="2400" dirty="0"/>
                    </a:p>
                  </a:txBody>
                  <a:tcPr/>
                </a:tc>
              </a:tr>
              <a:tr h="4060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Unit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Equations</a:t>
                      </a:r>
                      <a:endParaRPr lang="en-US" sz="2400" dirty="0"/>
                    </a:p>
                  </a:txBody>
                  <a:tcPr/>
                </a:tc>
              </a:tr>
              <a:tr h="4361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Unit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Inequalities</a:t>
                      </a:r>
                    </a:p>
                  </a:txBody>
                  <a:tcPr/>
                </a:tc>
              </a:tr>
              <a:tr h="4361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Unit 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Percent, Proportional</a:t>
                      </a:r>
                      <a:r>
                        <a:rPr lang="en-US" sz="2400" baseline="0" dirty="0" smtClean="0"/>
                        <a:t> Reasoning and Slope</a:t>
                      </a:r>
                      <a:endParaRPr lang="en-US" sz="2400" dirty="0"/>
                    </a:p>
                  </a:txBody>
                  <a:tcPr/>
                </a:tc>
              </a:tr>
              <a:tr h="4361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Unit 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Probability</a:t>
                      </a:r>
                    </a:p>
                  </a:txBody>
                  <a:tcPr/>
                </a:tc>
              </a:tr>
              <a:tr h="4361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Unit 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</a:t>
                      </a:r>
                      <a:r>
                        <a:rPr lang="en-US" sz="2400" baseline="0" dirty="0" smtClean="0"/>
                        <a:t> Collection and Analysis</a:t>
                      </a:r>
                      <a:endParaRPr lang="en-US" sz="2400" dirty="0"/>
                    </a:p>
                  </a:txBody>
                  <a:tcPr/>
                </a:tc>
              </a:tr>
              <a:tr h="4361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Unit 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Geometric</a:t>
                      </a:r>
                      <a:r>
                        <a:rPr lang="en-US" sz="2400" baseline="0" dirty="0" smtClean="0"/>
                        <a:t> Properties</a:t>
                      </a:r>
                      <a:endParaRPr lang="en-US" sz="2400" dirty="0"/>
                    </a:p>
                  </a:txBody>
                  <a:tcPr/>
                </a:tc>
              </a:tr>
              <a:tr h="4361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Unit 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Transformations</a:t>
                      </a:r>
                      <a:endParaRPr lang="en-US" sz="2400" dirty="0"/>
                    </a:p>
                  </a:txBody>
                  <a:tcPr/>
                </a:tc>
              </a:tr>
              <a:tr h="4361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Unit 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Two</a:t>
                      </a:r>
                      <a:r>
                        <a:rPr lang="en-US" sz="2400" baseline="0" dirty="0" smtClean="0"/>
                        <a:t>-Dimensional and Three-Dimensional Geometry</a:t>
                      </a:r>
                      <a:endParaRPr lang="en-US" sz="2400" dirty="0"/>
                    </a:p>
                  </a:txBody>
                  <a:tcPr/>
                </a:tc>
              </a:tr>
              <a:tr h="4361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Unit 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Exponents</a:t>
                      </a:r>
                      <a:r>
                        <a:rPr lang="en-US" sz="2400" baseline="0" dirty="0" smtClean="0"/>
                        <a:t> and Scientific Notation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1762</TotalTime>
  <Words>930</Words>
  <Application>Microsoft Office PowerPoint</Application>
  <PresentationFormat>On-screen Show (4:3)</PresentationFormat>
  <Paragraphs>150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Kristen ITC</vt:lpstr>
      <vt:lpstr>Pupcat</vt:lpstr>
      <vt:lpstr>Trebuchet MS</vt:lpstr>
      <vt:lpstr>Wingdings</vt:lpstr>
      <vt:lpstr>Wingdings 2</vt:lpstr>
      <vt:lpstr>Opulent</vt:lpstr>
      <vt:lpstr>Meet the Teacher Night 2017-2018</vt:lpstr>
      <vt:lpstr>About Me</vt:lpstr>
      <vt:lpstr>What is my child learning this year? </vt:lpstr>
      <vt:lpstr>PowerPoint Presentation</vt:lpstr>
      <vt:lpstr>PowerPoint Presentation</vt:lpstr>
      <vt:lpstr>PowerPoint Presentation</vt:lpstr>
      <vt:lpstr>PowerPoint Presentation</vt:lpstr>
      <vt:lpstr>About Me</vt:lpstr>
      <vt:lpstr>What is my child learning this year? </vt:lpstr>
      <vt:lpstr>PowerPoint Presentation</vt:lpstr>
      <vt:lpstr>PowerPoint Presentation</vt:lpstr>
      <vt:lpstr>PowerPoint Presentation</vt:lpstr>
      <vt:lpstr>PowerPoint Presentation</vt:lpstr>
      <vt:lpstr>Stay Involved</vt:lpstr>
      <vt:lpstr>Homework</vt:lpstr>
      <vt:lpstr>Warm Ups</vt:lpstr>
      <vt:lpstr>What if my child is absent?</vt:lpstr>
      <vt:lpstr>Test Corrections</vt:lpstr>
      <vt:lpstr>Technology </vt:lpstr>
      <vt:lpstr>Stay Involved!</vt:lpstr>
      <vt:lpstr>PowerSchool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kkelly3</dc:creator>
  <cp:lastModifiedBy>ssnell</cp:lastModifiedBy>
  <cp:revision>65</cp:revision>
  <dcterms:created xsi:type="dcterms:W3CDTF">2012-06-29T12:42:15Z</dcterms:created>
  <dcterms:modified xsi:type="dcterms:W3CDTF">2017-09-07T11:52:44Z</dcterms:modified>
</cp:coreProperties>
</file>